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2" r:id="rId5"/>
    <p:sldId id="271" r:id="rId6"/>
    <p:sldId id="263" r:id="rId7"/>
    <p:sldId id="259" r:id="rId8"/>
    <p:sldId id="262" r:id="rId9"/>
    <p:sldId id="275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74" r:id="rId20"/>
    <p:sldId id="266" r:id="rId21"/>
    <p:sldId id="268" r:id="rId22"/>
    <p:sldId id="269" r:id="rId23"/>
    <p:sldId id="287" r:id="rId24"/>
    <p:sldId id="261" r:id="rId25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4366"/>
  </p:normalViewPr>
  <p:slideViewPr>
    <p:cSldViewPr snapToGrid="0">
      <p:cViewPr varScale="1">
        <p:scale>
          <a:sx n="141" d="100"/>
          <a:sy n="141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endParaRPr lang="zh-CN" altLang="en-US" dirty="0">
              <a:effectLst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2317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" altLang="zh-CN" dirty="0">
                <a:effectLst/>
              </a:rPr>
              <a:t>ANP </a:t>
            </a:r>
            <a:r>
              <a:rPr lang="zh-CN" altLang="en-US" dirty="0">
                <a:effectLst/>
              </a:rPr>
              <a:t>会同时检测降级 </a:t>
            </a:r>
            <a:r>
              <a:rPr lang="en" altLang="zh-CN" dirty="0">
                <a:effectLst/>
              </a:rPr>
              <a:t>ACC </a:t>
            </a:r>
            <a:r>
              <a:rPr lang="zh-CN" altLang="en-US" dirty="0">
                <a:effectLst/>
              </a:rPr>
              <a:t>与升级 </a:t>
            </a:r>
            <a:r>
              <a:rPr lang="en" altLang="zh-CN" dirty="0">
                <a:effectLst/>
              </a:rPr>
              <a:t>ANP</a:t>
            </a:r>
          </a:p>
        </p:txBody>
      </p:sp>
    </p:spTree>
    <p:extLst>
      <p:ext uri="{BB962C8B-B14F-4D97-AF65-F5344CB8AC3E}">
        <p14:creationId xmlns:p14="http://schemas.microsoft.com/office/powerpoint/2010/main" val="918394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" altLang="zh-CN" dirty="0">
                <a:effectLst/>
              </a:rPr>
              <a:t>ANP </a:t>
            </a:r>
            <a:r>
              <a:rPr lang="zh-CN" altLang="en-US" dirty="0">
                <a:effectLst/>
              </a:rPr>
              <a:t>会同时检测降级 </a:t>
            </a:r>
            <a:r>
              <a:rPr lang="en" altLang="zh-CN" dirty="0">
                <a:effectLst/>
              </a:rPr>
              <a:t>ACC </a:t>
            </a:r>
            <a:r>
              <a:rPr lang="zh-CN" altLang="en-US" dirty="0">
                <a:effectLst/>
              </a:rPr>
              <a:t>与升级 </a:t>
            </a:r>
            <a:r>
              <a:rPr lang="en" altLang="zh-CN" dirty="0">
                <a:effectLst/>
              </a:rPr>
              <a:t>ANP</a:t>
            </a:r>
          </a:p>
        </p:txBody>
      </p:sp>
    </p:spTree>
    <p:extLst>
      <p:ext uri="{BB962C8B-B14F-4D97-AF65-F5344CB8AC3E}">
        <p14:creationId xmlns:p14="http://schemas.microsoft.com/office/powerpoint/2010/main" val="1336264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" altLang="zh-CN" dirty="0">
                <a:effectLst/>
              </a:rPr>
              <a:t>ANP </a:t>
            </a:r>
            <a:r>
              <a:rPr lang="zh-CN" altLang="en-US" dirty="0">
                <a:effectLst/>
              </a:rPr>
              <a:t>会同时检测降级 </a:t>
            </a:r>
            <a:r>
              <a:rPr lang="en" altLang="zh-CN" dirty="0">
                <a:effectLst/>
              </a:rPr>
              <a:t>ACC </a:t>
            </a:r>
            <a:r>
              <a:rPr lang="zh-CN" altLang="en-US" dirty="0">
                <a:effectLst/>
              </a:rPr>
              <a:t>与升级 </a:t>
            </a:r>
            <a:r>
              <a:rPr lang="en" altLang="zh-CN" dirty="0">
                <a:effectLst/>
              </a:rPr>
              <a:t>ANP</a:t>
            </a:r>
          </a:p>
        </p:txBody>
      </p:sp>
    </p:spTree>
    <p:extLst>
      <p:ext uri="{BB962C8B-B14F-4D97-AF65-F5344CB8AC3E}">
        <p14:creationId xmlns:p14="http://schemas.microsoft.com/office/powerpoint/2010/main" val="2315351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kumimoji="1" lang="en-US" altLang="zh-CN" dirty="0" err="1"/>
              <a:t>Fsm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init</a:t>
            </a:r>
            <a:r>
              <a:rPr kumimoji="1" lang="en-US" altLang="zh-CN" dirty="0"/>
              <a:t>:</a:t>
            </a:r>
            <a:r>
              <a:rPr lang="zh-CN" altLang="en-US" b="0" i="0" dirty="0">
                <a:solidFill>
                  <a:srgbClr val="FAFAFB"/>
                </a:solidFill>
                <a:effectLst/>
                <a:latin typeface="-apple-system"/>
              </a:rPr>
              <a:t>读取</a:t>
            </a:r>
            <a:r>
              <a:rPr lang="en" altLang="zh-CN" b="0" i="0" dirty="0" err="1">
                <a:solidFill>
                  <a:srgbClr val="FAFAFB"/>
                </a:solidFill>
                <a:effectLst/>
                <a:latin typeface="-apple-system"/>
              </a:rPr>
              <a:t>decider.config</a:t>
            </a:r>
            <a:r>
              <a:rPr lang="zh-CN" altLang="en-US" b="0" i="0" dirty="0">
                <a:solidFill>
                  <a:srgbClr val="FAFAFB"/>
                </a:solidFill>
                <a:effectLst/>
                <a:latin typeface="-apple-system"/>
              </a:rPr>
              <a:t>中的</a:t>
            </a:r>
            <a:r>
              <a:rPr lang="en" altLang="zh-CN" b="0" i="0" dirty="0" err="1">
                <a:solidFill>
                  <a:srgbClr val="FAFAFB"/>
                </a:solidFill>
                <a:effectLst/>
                <a:latin typeface="-apple-system"/>
              </a:rPr>
              <a:t>fsm_config</a:t>
            </a:r>
            <a:r>
              <a:rPr lang="zh-CN" altLang="en-US" b="0" i="0" dirty="0">
                <a:solidFill>
                  <a:srgbClr val="FAFAFB"/>
                </a:solidFill>
                <a:effectLst/>
                <a:latin typeface="-apple-system"/>
              </a:rPr>
              <a:t>并将</a:t>
            </a:r>
            <a:r>
              <a:rPr lang="en" altLang="zh-CN" b="0" i="0" dirty="0">
                <a:solidFill>
                  <a:srgbClr val="FAFAFB"/>
                </a:solidFill>
                <a:effectLst/>
                <a:latin typeface="-apple-system"/>
              </a:rPr>
              <a:t>config</a:t>
            </a:r>
            <a:r>
              <a:rPr lang="zh-CN" altLang="en-US" b="0" i="0" dirty="0">
                <a:solidFill>
                  <a:srgbClr val="FAFAFB"/>
                </a:solidFill>
                <a:effectLst/>
                <a:latin typeface="-apple-system"/>
              </a:rPr>
              <a:t>中的所有</a:t>
            </a:r>
            <a:r>
              <a:rPr lang="en" altLang="zh-CN" b="0" i="0" dirty="0">
                <a:solidFill>
                  <a:srgbClr val="FAFAFB"/>
                </a:solidFill>
                <a:effectLst/>
                <a:latin typeface="-apple-system"/>
              </a:rPr>
              <a:t>state</a:t>
            </a:r>
            <a:r>
              <a:rPr lang="zh-CN" altLang="en-US" b="0" i="0" dirty="0">
                <a:solidFill>
                  <a:srgbClr val="FAFAFB"/>
                </a:solidFill>
                <a:effectLst/>
                <a:latin typeface="-apple-system"/>
              </a:rPr>
              <a:t>进行初始化，具体为：</a:t>
            </a:r>
            <a:r>
              <a:rPr lang="en" altLang="zh-CN" b="0" i="0" dirty="0" err="1">
                <a:solidFill>
                  <a:srgbClr val="FAFAFB"/>
                </a:solidFill>
                <a:effectLst/>
                <a:latin typeface="-apple-system"/>
              </a:rPr>
              <a:t>state_ptr</a:t>
            </a:r>
            <a:r>
              <a:rPr lang="en" altLang="zh-CN" b="0" i="0" dirty="0">
                <a:solidFill>
                  <a:srgbClr val="FAFAFB"/>
                </a:solidFill>
                <a:effectLst/>
                <a:latin typeface="-apple-system"/>
              </a:rPr>
              <a:t>-&gt;Init(</a:t>
            </a:r>
            <a:r>
              <a:rPr lang="en" altLang="zh-CN" b="0" i="0" dirty="0" err="1">
                <a:solidFill>
                  <a:srgbClr val="FAFAFB"/>
                </a:solidFill>
                <a:effectLst/>
                <a:latin typeface="-apple-system"/>
              </a:rPr>
              <a:t>state_config</a:t>
            </a:r>
            <a:r>
              <a:rPr lang="en" altLang="zh-CN" b="0" i="0" dirty="0">
                <a:solidFill>
                  <a:srgbClr val="FAFAFB"/>
                </a:solidFill>
                <a:effectLst/>
                <a:latin typeface="-apple-system"/>
              </a:rPr>
              <a:t>)</a:t>
            </a:r>
            <a:r>
              <a:rPr lang="zh-CN" altLang="en" b="0" i="0" dirty="0">
                <a:solidFill>
                  <a:srgbClr val="FAFAFB"/>
                </a:solidFill>
                <a:effectLst/>
                <a:latin typeface="-apple-system"/>
              </a:rPr>
              <a:t>；</a:t>
            </a:r>
            <a:r>
              <a:rPr lang="zh-CN" altLang="en-US" b="0" i="0" dirty="0">
                <a:solidFill>
                  <a:srgbClr val="FAFAFB"/>
                </a:solidFill>
                <a:effectLst/>
                <a:latin typeface="-apple-system"/>
              </a:rPr>
              <a:t>然后将</a:t>
            </a:r>
            <a:r>
              <a:rPr lang="en" altLang="zh-CN" b="0" i="0" dirty="0">
                <a:solidFill>
                  <a:srgbClr val="FAFAFB"/>
                </a:solidFill>
                <a:effectLst/>
                <a:latin typeface="-apple-system"/>
              </a:rPr>
              <a:t>config</a:t>
            </a:r>
            <a:r>
              <a:rPr lang="zh-CN" altLang="en-US" b="0" i="0" dirty="0">
                <a:solidFill>
                  <a:srgbClr val="FAFAFB"/>
                </a:solidFill>
                <a:effectLst/>
                <a:latin typeface="-apple-system"/>
              </a:rPr>
              <a:t>中的</a:t>
            </a:r>
            <a:r>
              <a:rPr lang="en" altLang="zh-CN" b="0" i="0" dirty="0">
                <a:solidFill>
                  <a:srgbClr val="FAFAFB"/>
                </a:solidFill>
                <a:effectLst/>
                <a:latin typeface="-apple-system"/>
              </a:rPr>
              <a:t>state</a:t>
            </a:r>
            <a:r>
              <a:rPr lang="zh-CN" altLang="en-US" b="0" i="0" dirty="0">
                <a:solidFill>
                  <a:srgbClr val="FAFAFB"/>
                </a:solidFill>
                <a:effectLst/>
                <a:latin typeface="-apple-system"/>
              </a:rPr>
              <a:t>存储在</a:t>
            </a:r>
            <a:r>
              <a:rPr lang="en" altLang="zh-CN" b="0" i="0" dirty="0" err="1">
                <a:solidFill>
                  <a:srgbClr val="FAFAFB"/>
                </a:solidFill>
                <a:effectLst/>
                <a:latin typeface="-apple-system"/>
              </a:rPr>
              <a:t>state_table</a:t>
            </a:r>
            <a:r>
              <a:rPr lang="en" altLang="zh-CN" b="0" i="0" dirty="0">
                <a:solidFill>
                  <a:srgbClr val="FAFAFB"/>
                </a:solidFill>
                <a:effectLst/>
                <a:latin typeface="-apple-system"/>
              </a:rPr>
              <a:t>_</a:t>
            </a:r>
            <a:r>
              <a:rPr lang="zh-CN" altLang="en-US" b="0" i="0" dirty="0">
                <a:solidFill>
                  <a:srgbClr val="FAFAFB"/>
                </a:solidFill>
                <a:effectLst/>
                <a:latin typeface="-apple-system"/>
              </a:rPr>
              <a:t>中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FAFAFB"/>
                </a:solidFill>
                <a:effectLst/>
                <a:latin typeface="-apple-system"/>
              </a:rPr>
              <a:t>通过</a:t>
            </a:r>
            <a:r>
              <a:rPr lang="en" altLang="zh-CN" b="0" i="0" dirty="0" err="1">
                <a:solidFill>
                  <a:srgbClr val="FAFAFB"/>
                </a:solidFill>
                <a:effectLst/>
                <a:latin typeface="-apple-system"/>
              </a:rPr>
              <a:t>fsm_config</a:t>
            </a:r>
            <a:r>
              <a:rPr lang="zh-CN" altLang="en-US" b="0" i="0" dirty="0">
                <a:solidFill>
                  <a:srgbClr val="FAFAFB"/>
                </a:solidFill>
                <a:effectLst/>
                <a:latin typeface="-apple-system"/>
              </a:rPr>
              <a:t>中的</a:t>
            </a:r>
            <a:r>
              <a:rPr lang="en" altLang="zh-CN" b="0" i="0" dirty="0" err="1">
                <a:solidFill>
                  <a:srgbClr val="FAFAFB"/>
                </a:solidFill>
                <a:effectLst/>
                <a:latin typeface="-apple-system"/>
              </a:rPr>
              <a:t>inite_state</a:t>
            </a:r>
            <a:r>
              <a:rPr lang="zh-CN" altLang="en" b="0" i="0" dirty="0">
                <a:solidFill>
                  <a:srgbClr val="FAFAFB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FAFAFB"/>
                </a:solidFill>
                <a:effectLst/>
                <a:latin typeface="-apple-system"/>
              </a:rPr>
              <a:t>设置</a:t>
            </a:r>
            <a:r>
              <a:rPr lang="en" altLang="zh-CN" b="0" i="0" dirty="0" err="1">
                <a:solidFill>
                  <a:srgbClr val="FAFAFB"/>
                </a:solidFill>
                <a:effectLst/>
                <a:latin typeface="-apple-system"/>
              </a:rPr>
              <a:t>Inite_state_ptr</a:t>
            </a:r>
            <a:r>
              <a:rPr lang="en" altLang="zh-CN" b="0" i="0" dirty="0">
                <a:solidFill>
                  <a:srgbClr val="FAFAFB"/>
                </a:solidFill>
                <a:effectLst/>
                <a:latin typeface="-apple-system"/>
              </a:rPr>
              <a:t>_</a:t>
            </a:r>
            <a:r>
              <a:rPr lang="zh-CN" altLang="en-US" b="0" i="0" dirty="0">
                <a:solidFill>
                  <a:srgbClr val="FAFAFB"/>
                </a:solidFill>
                <a:effectLst/>
                <a:latin typeface="-apple-system"/>
              </a:rPr>
              <a:t>并</a:t>
            </a:r>
            <a:r>
              <a:rPr lang="en" altLang="zh-CN" b="0" i="0" dirty="0" err="1">
                <a:solidFill>
                  <a:srgbClr val="FAFAFB"/>
                </a:solidFill>
                <a:effectLst/>
                <a:latin typeface="-apple-system"/>
              </a:rPr>
              <a:t>init_state_ptr</a:t>
            </a:r>
            <a:r>
              <a:rPr lang="en" altLang="zh-CN" b="0" i="0" dirty="0">
                <a:solidFill>
                  <a:srgbClr val="FAFAFB"/>
                </a:solidFill>
                <a:effectLst/>
                <a:latin typeface="-apple-system"/>
              </a:rPr>
              <a:t>-&gt;prepare(</a:t>
            </a:r>
            <a:r>
              <a:rPr lang="en" altLang="zh-CN" b="0" i="0" dirty="0" err="1">
                <a:solidFill>
                  <a:srgbClr val="FAFAFB"/>
                </a:solidFill>
                <a:effectLst/>
                <a:latin typeface="-apple-system"/>
              </a:rPr>
              <a:t>nullptr</a:t>
            </a:r>
            <a:r>
              <a:rPr lang="en" altLang="zh-CN" b="0" i="0" dirty="0">
                <a:solidFill>
                  <a:srgbClr val="FAFAFB"/>
                </a:solidFill>
                <a:effectLst/>
                <a:latin typeface="-apple-system"/>
              </a:rPr>
              <a:t>)</a:t>
            </a:r>
          </a:p>
          <a:p>
            <a:pPr algn="l"/>
            <a:r>
              <a:rPr lang="zh-CN" altLang="en-US" b="0" i="0" dirty="0">
                <a:solidFill>
                  <a:srgbClr val="FAFAFB"/>
                </a:solidFill>
                <a:effectLst/>
                <a:latin typeface="-apple-system"/>
              </a:rPr>
              <a:t>将所有的有</a:t>
            </a:r>
            <a:r>
              <a:rPr lang="en" altLang="zh-CN" b="0" i="0" dirty="0">
                <a:solidFill>
                  <a:srgbClr val="FAFAFB"/>
                </a:solidFill>
                <a:effectLst/>
                <a:latin typeface="-apple-system"/>
              </a:rPr>
              <a:t>REGISTER_STATE(</a:t>
            </a:r>
            <a:r>
              <a:rPr lang="en" altLang="zh-CN" b="0" i="0" dirty="0" err="1">
                <a:solidFill>
                  <a:srgbClr val="FAFAFB"/>
                </a:solidFill>
                <a:effectLst/>
                <a:latin typeface="-apple-system"/>
              </a:rPr>
              <a:t>state_name</a:t>
            </a:r>
            <a:r>
              <a:rPr lang="en" altLang="zh-CN" b="0" i="0" dirty="0">
                <a:solidFill>
                  <a:srgbClr val="FAFAFB"/>
                </a:solidFill>
                <a:effectLst/>
                <a:latin typeface="-apple-system"/>
              </a:rPr>
              <a:t>)</a:t>
            </a:r>
            <a:r>
              <a:rPr lang="zh-CN" altLang="en-US" b="0" i="0" dirty="0">
                <a:solidFill>
                  <a:srgbClr val="FAFAFB"/>
                </a:solidFill>
                <a:effectLst/>
                <a:latin typeface="-apple-system"/>
              </a:rPr>
              <a:t>宏定义函数的</a:t>
            </a:r>
            <a:r>
              <a:rPr lang="en" altLang="zh-CN" b="0" i="0" dirty="0">
                <a:solidFill>
                  <a:srgbClr val="FAFAFB"/>
                </a:solidFill>
                <a:effectLst/>
                <a:latin typeface="-apple-system"/>
              </a:rPr>
              <a:t>state</a:t>
            </a:r>
            <a:r>
              <a:rPr lang="zh-CN" altLang="en-US" b="0" i="0" dirty="0">
                <a:solidFill>
                  <a:srgbClr val="FAFAFB"/>
                </a:solidFill>
                <a:effectLst/>
                <a:latin typeface="-apple-system"/>
              </a:rPr>
              <a:t>进行获取操作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5302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 dirty="0"/>
              <a:t>各个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有不同的任务，设置</a:t>
            </a:r>
            <a:r>
              <a:rPr kumimoji="1" lang="en-US" altLang="zh-CN" dirty="0"/>
              <a:t>conf</a:t>
            </a:r>
            <a:r>
              <a:rPr kumimoji="1" lang="zh-CN" altLang="en-US" dirty="0"/>
              <a:t>，设置</a:t>
            </a:r>
            <a:r>
              <a:rPr kumimoji="1" lang="en-US" altLang="zh-CN" dirty="0"/>
              <a:t>boundary</a:t>
            </a:r>
            <a:r>
              <a:rPr kumimoji="1" lang="zh-CN" altLang="en-US" dirty="0"/>
              <a:t>，优化求解、生成最终的</a:t>
            </a:r>
            <a:r>
              <a:rPr kumimoji="1" lang="en-US" altLang="zh-CN" dirty="0"/>
              <a:t>path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speed</a:t>
            </a:r>
            <a:r>
              <a:rPr kumimoji="1" lang="zh-CN" altLang="en-US" dirty="0"/>
              <a:t>点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然后将这些点进行合并操作，生成一条</a:t>
            </a:r>
            <a:r>
              <a:rPr kumimoji="1" lang="en-US" altLang="zh-CN" dirty="0"/>
              <a:t>trajectory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5467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划分层级：</a:t>
            </a:r>
            <a:r>
              <a:rPr kumimoji="1" lang="en-US" altLang="zh-CN" dirty="0"/>
              <a:t>executor-stage-task</a:t>
            </a:r>
            <a:r>
              <a:rPr kumimoji="1" lang="zh-CN" altLang="en-US" dirty="0"/>
              <a:t>；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之间的转换通过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内部的</a:t>
            </a:r>
            <a:r>
              <a:rPr kumimoji="1" lang="en-US" altLang="zh-CN" dirty="0"/>
              <a:t>process</a:t>
            </a:r>
            <a:r>
              <a:rPr kumimoji="1" lang="zh-CN" altLang="en-US" dirty="0"/>
              <a:t>函数，在判定特定条件生效后进行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的切换</a:t>
            </a:r>
          </a:p>
        </p:txBody>
      </p:sp>
    </p:spTree>
    <p:extLst>
      <p:ext uri="{BB962C8B-B14F-4D97-AF65-F5344CB8AC3E}">
        <p14:creationId xmlns:p14="http://schemas.microsoft.com/office/powerpoint/2010/main" val="1721522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>
                <a:effectLst/>
              </a:rPr>
              <a:t>当前 </a:t>
            </a:r>
            <a:r>
              <a:rPr lang="en" altLang="zh-CN" dirty="0" err="1">
                <a:effectLst/>
              </a:rPr>
              <a:t>PnC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统一的数据结构中存在三种比较大的数据结构：</a:t>
            </a:r>
            <a:r>
              <a:rPr lang="en" altLang="zh-CN" dirty="0" err="1">
                <a:effectLst/>
              </a:rPr>
              <a:t>WorldView</a:t>
            </a:r>
            <a:r>
              <a:rPr lang="zh-CN" altLang="en" dirty="0">
                <a:effectLst/>
              </a:rPr>
              <a:t>、</a:t>
            </a:r>
            <a:r>
              <a:rPr lang="en" altLang="zh-CN" dirty="0">
                <a:effectLst/>
              </a:rPr>
              <a:t>Context</a:t>
            </a:r>
            <a:r>
              <a:rPr lang="zh-CN" altLang="en" dirty="0">
                <a:effectLst/>
              </a:rPr>
              <a:t>、</a:t>
            </a:r>
            <a:r>
              <a:rPr lang="en" altLang="zh-CN" dirty="0" err="1">
                <a:effectLst/>
              </a:rPr>
              <a:t>ReferenceLineInfo</a:t>
            </a:r>
            <a:r>
              <a:rPr lang="zh-CN" altLang="en" dirty="0">
                <a:effectLst/>
              </a:rPr>
              <a:t>。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zh-CN" dirty="0" err="1">
                <a:effectLst/>
              </a:rPr>
              <a:t>WorldView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为每帧计算的原始输入，所有计算需要的信息都在 </a:t>
            </a:r>
            <a:r>
              <a:rPr lang="en" altLang="zh-CN" dirty="0" err="1">
                <a:effectLst/>
              </a:rPr>
              <a:t>WorldView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中留存；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</a:rPr>
              <a:t>Context </a:t>
            </a:r>
            <a:r>
              <a:rPr lang="zh-CN" altLang="en-US" dirty="0">
                <a:effectLst/>
              </a:rPr>
              <a:t>为上下文信息，可以将数据跨帧传递，没有手动清空或覆写的情况下，数据将持续留存；</a:t>
            </a:r>
          </a:p>
          <a:p>
            <a:pPr marL="742950" marR="0" lvl="1" indent="-28575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" altLang="zh-CN" dirty="0" err="1">
                <a:effectLst/>
              </a:rPr>
              <a:t>ReferenceLineInfo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为承载决策、规划的主体，其数据可跨 </a:t>
            </a:r>
            <a:r>
              <a:rPr lang="en" altLang="zh-CN" dirty="0">
                <a:effectLst/>
              </a:rPr>
              <a:t>Task </a:t>
            </a:r>
            <a:r>
              <a:rPr lang="zh-CN" altLang="en-US" dirty="0">
                <a:effectLst/>
              </a:rPr>
              <a:t>传递，但不可跨帧；</a:t>
            </a:r>
            <a:endParaRPr lang="en-US" altLang="zh-CN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zh-CN" altLang="en-US" dirty="0">
              <a:effectLst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7309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 err="1">
                <a:effectLst/>
              </a:rPr>
              <a:t>WorldView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是数据的总合，包括了</a:t>
            </a:r>
            <a:r>
              <a:rPr lang="en" altLang="zh-CN" dirty="0">
                <a:effectLst/>
              </a:rPr>
              <a:t>Planning </a:t>
            </a:r>
            <a:r>
              <a:rPr lang="zh-CN" altLang="en-US" dirty="0">
                <a:effectLst/>
              </a:rPr>
              <a:t>所需要的所有信息。抛开 </a:t>
            </a:r>
            <a:r>
              <a:rPr lang="en" altLang="zh-CN" dirty="0" err="1">
                <a:effectLst/>
              </a:rPr>
              <a:t>ReferenceLineInfo</a:t>
            </a:r>
            <a:r>
              <a:rPr lang="zh-CN" altLang="en" dirty="0">
                <a:effectLst/>
              </a:rPr>
              <a:t>、</a:t>
            </a:r>
            <a:r>
              <a:rPr lang="en" altLang="zh-CN" dirty="0">
                <a:effectLst/>
              </a:rPr>
              <a:t>Context</a:t>
            </a:r>
            <a:r>
              <a:rPr lang="zh-CN" altLang="en" dirty="0">
                <a:effectLst/>
              </a:rPr>
              <a:t>、</a:t>
            </a:r>
            <a:r>
              <a:rPr lang="en" altLang="zh-CN" dirty="0" err="1">
                <a:effectLst/>
              </a:rPr>
              <a:t>PreView</a:t>
            </a:r>
            <a:r>
              <a:rPr lang="zh-CN" altLang="en" dirty="0">
                <a:effectLst/>
              </a:rPr>
              <a:t>，</a:t>
            </a:r>
            <a:r>
              <a:rPr lang="en" altLang="zh-CN" dirty="0" err="1">
                <a:effectLst/>
              </a:rPr>
              <a:t>WorldView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中的数据可描述为</a:t>
            </a:r>
            <a:r>
              <a:rPr lang="en-US" altLang="zh-CN" dirty="0">
                <a:effectLst/>
              </a:rPr>
              <a:t>【</a:t>
            </a:r>
            <a:r>
              <a:rPr lang="zh-CN" altLang="en-US" b="1" dirty="0">
                <a:effectLst/>
              </a:rPr>
              <a:t>买定离手</a:t>
            </a:r>
            <a:r>
              <a:rPr lang="en-US" altLang="zh-CN" dirty="0">
                <a:effectLst/>
              </a:rPr>
              <a:t>】</a:t>
            </a:r>
            <a:r>
              <a:rPr lang="zh-CN" altLang="en-US" dirty="0">
                <a:effectLst/>
              </a:rPr>
              <a:t>的数据。一部分为规划初期就已确定的数据，这部分数据为只读数据，拿到即不可变更；另一部分可以反应 </a:t>
            </a:r>
            <a:r>
              <a:rPr lang="en" altLang="zh-CN" dirty="0">
                <a:effectLst/>
              </a:rPr>
              <a:t>Planning </a:t>
            </a:r>
            <a:r>
              <a:rPr lang="zh-CN" altLang="en-US" dirty="0">
                <a:effectLst/>
              </a:rPr>
              <a:t>模块的工作过程与结果，计算过程中可以改，一旦完成了计算，其结果即为历史，不能再更改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1124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 err="1">
                <a:effectLst/>
              </a:rPr>
              <a:t>ReferenceLineInfo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是决策与规划操作的主体对象及结果的承载者，一旦选定某条 </a:t>
            </a:r>
            <a:r>
              <a:rPr lang="en" altLang="zh-CN" dirty="0" err="1">
                <a:effectLst/>
              </a:rPr>
              <a:t>ReferenceLineInfo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进行计算，它将贯穿所有的 </a:t>
            </a:r>
            <a:r>
              <a:rPr lang="en" altLang="zh-CN" dirty="0">
                <a:effectLst/>
              </a:rPr>
              <a:t>Task</a:t>
            </a:r>
            <a:r>
              <a:rPr lang="zh-CN" altLang="en" dirty="0">
                <a:effectLst/>
              </a:rPr>
              <a:t>。</a:t>
            </a:r>
            <a:r>
              <a:rPr lang="en" altLang="zh-CN" dirty="0" err="1">
                <a:effectLst/>
              </a:rPr>
              <a:t>ReferenceLineInfo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将存储不需跨帧，但 </a:t>
            </a:r>
            <a:r>
              <a:rPr lang="zh-CN" altLang="en-US" b="1" i="1" u="sng" dirty="0">
                <a:effectLst/>
              </a:rPr>
              <a:t>必须</a:t>
            </a:r>
            <a:r>
              <a:rPr lang="zh-CN" altLang="en-US" b="1" i="1" dirty="0">
                <a:effectLst/>
              </a:rPr>
              <a:t> </a:t>
            </a:r>
            <a:r>
              <a:rPr lang="zh-CN" altLang="en-US" dirty="0">
                <a:effectLst/>
              </a:rPr>
              <a:t>跨 </a:t>
            </a:r>
            <a:r>
              <a:rPr lang="en" altLang="zh-CN" dirty="0">
                <a:effectLst/>
              </a:rPr>
              <a:t>Task </a:t>
            </a:r>
            <a:r>
              <a:rPr lang="zh-CN" altLang="en-US" dirty="0">
                <a:effectLst/>
              </a:rPr>
              <a:t>传递的数据。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参考线构建核心就是基于</a:t>
            </a:r>
            <a:r>
              <a:rPr lang="en" altLang="zh-CN" dirty="0">
                <a:effectLst/>
              </a:rPr>
              <a:t>Routing</a:t>
            </a:r>
            <a:r>
              <a:rPr lang="zh-CN" altLang="en-US" dirty="0">
                <a:effectLst/>
              </a:rPr>
              <a:t>拓扑进行</a:t>
            </a:r>
            <a:r>
              <a:rPr lang="en" altLang="zh-CN" dirty="0">
                <a:effectLst/>
              </a:rPr>
              <a:t>lane</a:t>
            </a:r>
            <a:r>
              <a:rPr lang="zh-CN" altLang="en-US" dirty="0">
                <a:effectLst/>
              </a:rPr>
              <a:t>串扩展，调用</a:t>
            </a:r>
            <a:r>
              <a:rPr lang="en" altLang="zh-CN" dirty="0" err="1">
                <a:effectLst/>
              </a:rPr>
              <a:t>HDMap</a:t>
            </a:r>
            <a:r>
              <a:rPr lang="en" altLang="zh-CN" dirty="0">
                <a:effectLst/>
              </a:rPr>
              <a:t>::</a:t>
            </a:r>
            <a:r>
              <a:rPr lang="en" altLang="zh-CN" dirty="0" err="1">
                <a:effectLst/>
              </a:rPr>
              <a:t>extend_trajectory_from_segments</a:t>
            </a:r>
            <a:r>
              <a:rPr lang="zh-CN" altLang="en-US" dirty="0">
                <a:effectLst/>
              </a:rPr>
              <a:t>函数获得原始</a:t>
            </a:r>
            <a:r>
              <a:rPr lang="en" altLang="zh-CN" dirty="0">
                <a:effectLst/>
              </a:rPr>
              <a:t>points</a:t>
            </a:r>
            <a:r>
              <a:rPr lang="zh-CN" altLang="en-US" dirty="0">
                <a:effectLst/>
              </a:rPr>
              <a:t>之后生成</a:t>
            </a:r>
            <a:r>
              <a:rPr lang="en" altLang="zh-CN" dirty="0" err="1">
                <a:effectLst/>
              </a:rPr>
              <a:t>ref_line</a:t>
            </a:r>
            <a:r>
              <a:rPr lang="zh-CN" altLang="en" dirty="0">
                <a:effectLst/>
              </a:rPr>
              <a:t>，</a:t>
            </a:r>
            <a:r>
              <a:rPr lang="zh-CN" altLang="en-US" dirty="0">
                <a:effectLst/>
              </a:rPr>
              <a:t>进一步填充信息生成</a:t>
            </a:r>
            <a:r>
              <a:rPr lang="en" altLang="zh-CN" dirty="0" err="1">
                <a:effectLst/>
              </a:rPr>
              <a:t>ref_line_info</a:t>
            </a:r>
            <a:endParaRPr lang="en" altLang="zh-CN" dirty="0">
              <a:effectLst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2100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数据结构</a:t>
            </a:r>
          </a:p>
        </p:txBody>
      </p:sp>
    </p:spTree>
    <p:extLst>
      <p:ext uri="{BB962C8B-B14F-4D97-AF65-F5344CB8AC3E}">
        <p14:creationId xmlns:p14="http://schemas.microsoft.com/office/powerpoint/2010/main" val="681845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>
                <a:effectLst/>
              </a:rPr>
              <a:t>基于 </a:t>
            </a:r>
            <a:r>
              <a:rPr lang="en" altLang="zh-CN" dirty="0" err="1">
                <a:effectLst/>
              </a:rPr>
              <a:t>driving_mode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和原子能力进行基本的检查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如 </a:t>
            </a:r>
            <a:r>
              <a:rPr lang="en" altLang="zh-CN" dirty="0" err="1">
                <a:effectLst/>
              </a:rPr>
              <a:t>driving_mode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为手动 或 原子能力都不具备情况下，顶层状态机直接进入 手动状态；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否则进入自动状态；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375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548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>
                <a:effectLst/>
              </a:rPr>
              <a:t>【</a:t>
            </a:r>
            <a:r>
              <a:rPr lang="zh-CN" altLang="en-US" dirty="0">
                <a:effectLst/>
              </a:rPr>
              <a:t>能力坍缩</a:t>
            </a:r>
            <a:r>
              <a:rPr lang="en-US" altLang="zh-CN" dirty="0">
                <a:effectLst/>
              </a:rPr>
              <a:t>】</a:t>
            </a:r>
            <a:r>
              <a:rPr lang="zh-CN" altLang="en-US" dirty="0">
                <a:effectLst/>
              </a:rPr>
              <a:t>后，基于 </a:t>
            </a:r>
            <a:r>
              <a:rPr lang="en" altLang="zh-CN" dirty="0" err="1">
                <a:effectLst/>
              </a:rPr>
              <a:t>function_state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设定子状态机状态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577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effectLst/>
              </a:rPr>
              <a:t>ACC </a:t>
            </a:r>
            <a:r>
              <a:rPr lang="zh-CN" altLang="en-US" dirty="0">
                <a:effectLst/>
              </a:rPr>
              <a:t>切入后会有一个时间窗口，</a:t>
            </a:r>
            <a:r>
              <a:rPr lang="en" altLang="zh-CN" dirty="0" err="1">
                <a:effectLst/>
              </a:rPr>
              <a:t>FLAGS_acc_hold_on_time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在这个时间内不会进行升级</a:t>
            </a:r>
          </a:p>
        </p:txBody>
      </p:sp>
    </p:spTree>
    <p:extLst>
      <p:ext uri="{BB962C8B-B14F-4D97-AF65-F5344CB8AC3E}">
        <p14:creationId xmlns:p14="http://schemas.microsoft.com/office/powerpoint/2010/main" val="170119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645026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457201" y="204786"/>
            <a:ext cx="3008314" cy="8715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half" idx="13"/>
          </p:nvPr>
        </p:nvSpPr>
        <p:spPr>
          <a:xfrm>
            <a:off x="457200" y="1076326"/>
            <a:ext cx="3008315" cy="351829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13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2818" y="4769564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23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"/>
          <p:cNvSpPr/>
          <p:nvPr/>
        </p:nvSpPr>
        <p:spPr>
          <a:xfrm>
            <a:off x="3572933" y="1567755"/>
            <a:ext cx="1998134" cy="71361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9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21" y="309819"/>
            <a:ext cx="7009958" cy="3943102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TextBox 4"/>
          <p:cNvSpPr txBox="1"/>
          <p:nvPr/>
        </p:nvSpPr>
        <p:spPr>
          <a:xfrm>
            <a:off x="2276489" y="3062252"/>
            <a:ext cx="439249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" altLang="zh-CN" dirty="0"/>
              <a:t>Planning</a:t>
            </a:r>
            <a:r>
              <a:rPr lang="zh-CN" altLang="en-US" dirty="0"/>
              <a:t>框架分享</a:t>
            </a:r>
          </a:p>
          <a:p>
            <a:pPr algn="ctr">
              <a:defRPr sz="28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4"/>
          <p:cNvSpPr txBox="1"/>
          <p:nvPr/>
        </p:nvSpPr>
        <p:spPr>
          <a:xfrm>
            <a:off x="528382" y="179268"/>
            <a:ext cx="563850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3</a:t>
            </a:r>
            <a:r>
              <a:rPr dirty="0"/>
              <a:t> </a:t>
            </a:r>
            <a:r>
              <a:rPr lang="zh-CN" altLang="en-US" dirty="0"/>
              <a:t>重要组成部分</a:t>
            </a:r>
            <a:r>
              <a:rPr lang="en" altLang="zh-CN" dirty="0"/>
              <a:t>-central decider</a:t>
            </a:r>
            <a:r>
              <a:rPr lang="en-US" altLang="zh-CN" dirty="0"/>
              <a:t>-</a:t>
            </a:r>
            <a:r>
              <a:rPr lang="en-US" altLang="zh-CN" dirty="0" err="1"/>
              <a:t>fsm</a:t>
            </a:r>
            <a:endParaRPr lang="en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BFFBA-2DEB-CCA5-8E6E-286E4EF70580}"/>
              </a:ext>
            </a:extLst>
          </p:cNvPr>
          <p:cNvSpPr txBox="1"/>
          <p:nvPr/>
        </p:nvSpPr>
        <p:spPr>
          <a:xfrm>
            <a:off x="624689" y="805758"/>
            <a:ext cx="6233311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" altLang="zh-CN" dirty="0" err="1">
                <a:effectLst/>
              </a:rPr>
              <a:t>CentralDecider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以分层有限状态机进行组织。共分三个层级：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第一层处理 </a:t>
            </a:r>
            <a:r>
              <a:rPr lang="en" altLang="zh-CN" dirty="0">
                <a:effectLst/>
              </a:rPr>
              <a:t>MANUAL/AUTO </a:t>
            </a:r>
            <a:r>
              <a:rPr lang="zh-CN" altLang="en-US" dirty="0">
                <a:effectLst/>
              </a:rPr>
              <a:t>状态的切换；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第二层处理 </a:t>
            </a:r>
            <a:r>
              <a:rPr lang="en" altLang="zh-CN" dirty="0">
                <a:effectLst/>
              </a:rPr>
              <a:t>AUTO </a:t>
            </a:r>
            <a:r>
              <a:rPr lang="zh-CN" altLang="en-US" dirty="0">
                <a:effectLst/>
              </a:rPr>
              <a:t>下，</a:t>
            </a:r>
            <a:r>
              <a:rPr lang="en" altLang="zh-CN" dirty="0">
                <a:effectLst/>
              </a:rPr>
              <a:t>ACC/AP/ANP </a:t>
            </a:r>
            <a:r>
              <a:rPr lang="zh-CN" altLang="en-US" dirty="0">
                <a:effectLst/>
              </a:rPr>
              <a:t>的切换；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第三层处理 </a:t>
            </a:r>
            <a:r>
              <a:rPr lang="en" altLang="zh-CN" dirty="0">
                <a:effectLst/>
              </a:rPr>
              <a:t>ANP </a:t>
            </a:r>
            <a:r>
              <a:rPr lang="zh-CN" altLang="en-US" dirty="0">
                <a:effectLst/>
              </a:rPr>
              <a:t>下 </a:t>
            </a:r>
            <a:r>
              <a:rPr lang="en" altLang="zh-CN" dirty="0">
                <a:effectLst/>
              </a:rPr>
              <a:t>H-ANP/U-ANP </a:t>
            </a:r>
            <a:r>
              <a:rPr lang="zh-CN" altLang="en-US" dirty="0">
                <a:effectLst/>
              </a:rPr>
              <a:t>的切换；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第四层处理 </a:t>
            </a:r>
            <a:r>
              <a:rPr lang="en" altLang="zh-CN" dirty="0">
                <a:effectLst/>
              </a:rPr>
              <a:t>H-ANP/U-ANP </a:t>
            </a:r>
            <a:r>
              <a:rPr lang="zh-CN" altLang="en-US" dirty="0">
                <a:effectLst/>
              </a:rPr>
              <a:t>下各执行器的切换；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677E3F6-2B0A-59BD-1BAB-834B3BB7F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16" y="2355060"/>
            <a:ext cx="3388511" cy="253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97307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4"/>
          <p:cNvSpPr txBox="1"/>
          <p:nvPr/>
        </p:nvSpPr>
        <p:spPr>
          <a:xfrm>
            <a:off x="528382" y="179268"/>
            <a:ext cx="563850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3</a:t>
            </a:r>
            <a:r>
              <a:rPr dirty="0"/>
              <a:t> </a:t>
            </a:r>
            <a:r>
              <a:rPr lang="zh-CN" altLang="en-US" dirty="0"/>
              <a:t>重要组成部分</a:t>
            </a:r>
            <a:r>
              <a:rPr lang="en" altLang="zh-CN" dirty="0"/>
              <a:t>-central decider</a:t>
            </a:r>
            <a:r>
              <a:rPr lang="en-US" altLang="zh-CN" dirty="0"/>
              <a:t>-</a:t>
            </a:r>
            <a:r>
              <a:rPr lang="en-US" altLang="zh-CN" dirty="0" err="1"/>
              <a:t>fsm</a:t>
            </a:r>
            <a:endParaRPr lang="en" altLang="zh-C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25F3F42-42F4-563B-F785-68090008D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21" y="579378"/>
            <a:ext cx="4401493" cy="437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65883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4"/>
          <p:cNvSpPr txBox="1"/>
          <p:nvPr/>
        </p:nvSpPr>
        <p:spPr>
          <a:xfrm>
            <a:off x="528382" y="179268"/>
            <a:ext cx="563850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3</a:t>
            </a:r>
            <a:r>
              <a:rPr dirty="0"/>
              <a:t> </a:t>
            </a:r>
            <a:r>
              <a:rPr lang="zh-CN" altLang="en-US" dirty="0"/>
              <a:t>重要组成部分</a:t>
            </a:r>
            <a:r>
              <a:rPr lang="en" altLang="zh-CN" dirty="0"/>
              <a:t>-central decider</a:t>
            </a:r>
            <a:r>
              <a:rPr lang="en-US" altLang="zh-CN" dirty="0"/>
              <a:t>-</a:t>
            </a:r>
            <a:r>
              <a:rPr lang="en-US" altLang="zh-CN" dirty="0" err="1"/>
              <a:t>fsm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7A45D8-F73D-A97E-EF16-AC76A226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03" y="1043044"/>
            <a:ext cx="7772400" cy="35281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6608BB-6C0D-F3C9-B3EA-D048E0C8058E}"/>
              </a:ext>
            </a:extLst>
          </p:cNvPr>
          <p:cNvSpPr txBox="1"/>
          <p:nvPr/>
        </p:nvSpPr>
        <p:spPr>
          <a:xfrm>
            <a:off x="525101" y="724277"/>
            <a:ext cx="133305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Decider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顶层</a:t>
            </a:r>
          </a:p>
        </p:txBody>
      </p:sp>
    </p:spTree>
    <p:extLst>
      <p:ext uri="{BB962C8B-B14F-4D97-AF65-F5344CB8AC3E}">
        <p14:creationId xmlns:p14="http://schemas.microsoft.com/office/powerpoint/2010/main" val="358424262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4"/>
          <p:cNvSpPr txBox="1"/>
          <p:nvPr/>
        </p:nvSpPr>
        <p:spPr>
          <a:xfrm>
            <a:off x="528382" y="179268"/>
            <a:ext cx="563850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3</a:t>
            </a:r>
            <a:r>
              <a:rPr dirty="0"/>
              <a:t> </a:t>
            </a:r>
            <a:r>
              <a:rPr lang="zh-CN" altLang="en-US" dirty="0"/>
              <a:t>重要组成部分</a:t>
            </a:r>
            <a:r>
              <a:rPr lang="en" altLang="zh-CN" dirty="0"/>
              <a:t>-central decider</a:t>
            </a:r>
            <a:r>
              <a:rPr lang="en-US" altLang="zh-CN" dirty="0"/>
              <a:t>-</a:t>
            </a:r>
            <a:r>
              <a:rPr lang="en-US" altLang="zh-CN" dirty="0" err="1"/>
              <a:t>fsm</a:t>
            </a:r>
            <a:endParaRPr lang="en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6608BB-6C0D-F3C9-B3EA-D048E0C8058E}"/>
              </a:ext>
            </a:extLst>
          </p:cNvPr>
          <p:cNvSpPr txBox="1"/>
          <p:nvPr/>
        </p:nvSpPr>
        <p:spPr>
          <a:xfrm>
            <a:off x="525101" y="724277"/>
            <a:ext cx="14645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/>
            <a:r>
              <a:rPr lang="en" altLang="zh-CN" dirty="0">
                <a:effectLst/>
              </a:rPr>
              <a:t>MANUAL </a:t>
            </a:r>
            <a:r>
              <a:rPr lang="zh-CN" altLang="en-US" dirty="0">
                <a:effectLst/>
              </a:rPr>
              <a:t>层：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BB92398-8690-12CF-B3AA-3C33189E2C6E}"/>
              </a:ext>
            </a:extLst>
          </p:cNvPr>
          <p:cNvSpPr txBox="1"/>
          <p:nvPr/>
        </p:nvSpPr>
        <p:spPr>
          <a:xfrm>
            <a:off x="525101" y="1279089"/>
            <a:ext cx="5188278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/>
            <a:r>
              <a:rPr lang="zh-CN" altLang="en-US" dirty="0">
                <a:effectLst/>
              </a:rPr>
              <a:t>听从顶层状态机的 </a:t>
            </a:r>
            <a:r>
              <a:rPr lang="en" altLang="zh-CN" dirty="0" err="1">
                <a:effectLst/>
              </a:rPr>
              <a:t>FuncState</a:t>
            </a:r>
            <a:r>
              <a:rPr lang="zh-CN" altLang="en" dirty="0">
                <a:effectLst/>
              </a:rPr>
              <a:t>，</a:t>
            </a:r>
            <a:r>
              <a:rPr lang="zh-CN" altLang="en-US" dirty="0">
                <a:effectLst/>
              </a:rPr>
              <a:t>切换对应的 </a:t>
            </a:r>
            <a:r>
              <a:rPr lang="en" altLang="zh-CN" dirty="0">
                <a:effectLst/>
              </a:rPr>
              <a:t>Executor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</a:rPr>
              <a:t>FSTAT_ACC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</a:rPr>
              <a:t>ACC_EXECUTOR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</a:rPr>
              <a:t>FSTAT_AP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</a:rPr>
              <a:t>CITY_PILOT_TJA_EXECUTOR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</a:rPr>
              <a:t>FSTAT_ANP or FUNCSTAT_MANUAL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</a:rPr>
              <a:t>HIGHWAY</a:t>
            </a:r>
            <a:r>
              <a:rPr lang="zh-CN" altLang="en" dirty="0">
                <a:effectLst/>
              </a:rPr>
              <a:t>：</a:t>
            </a:r>
            <a:r>
              <a:rPr lang="en" altLang="zh-CN" dirty="0">
                <a:effectLst/>
              </a:rPr>
              <a:t>TJA_EXECUTOR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</a:rPr>
              <a:t>URBAN</a:t>
            </a:r>
            <a:r>
              <a:rPr lang="zh-CN" altLang="en" dirty="0">
                <a:effectLst/>
              </a:rPr>
              <a:t>：</a:t>
            </a:r>
            <a:r>
              <a:rPr lang="en" altLang="zh-CN" dirty="0">
                <a:effectLst/>
              </a:rPr>
              <a:t>CITY_CRUISE_EXECUTOR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986771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4"/>
          <p:cNvSpPr txBox="1"/>
          <p:nvPr/>
        </p:nvSpPr>
        <p:spPr>
          <a:xfrm>
            <a:off x="528382" y="179268"/>
            <a:ext cx="563850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3</a:t>
            </a:r>
            <a:r>
              <a:rPr dirty="0"/>
              <a:t> </a:t>
            </a:r>
            <a:r>
              <a:rPr lang="zh-CN" altLang="en-US" dirty="0"/>
              <a:t>重要组成部分</a:t>
            </a:r>
            <a:r>
              <a:rPr lang="en" altLang="zh-CN" dirty="0"/>
              <a:t>-central decider</a:t>
            </a:r>
            <a:r>
              <a:rPr lang="en-US" altLang="zh-CN" dirty="0"/>
              <a:t>-</a:t>
            </a:r>
            <a:r>
              <a:rPr lang="en-US" altLang="zh-CN" dirty="0" err="1"/>
              <a:t>fsm</a:t>
            </a:r>
            <a:endParaRPr lang="en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6608BB-6C0D-F3C9-B3EA-D048E0C8058E}"/>
              </a:ext>
            </a:extLst>
          </p:cNvPr>
          <p:cNvSpPr txBox="1"/>
          <p:nvPr/>
        </p:nvSpPr>
        <p:spPr>
          <a:xfrm>
            <a:off x="525101" y="724277"/>
            <a:ext cx="207524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" altLang="zh-CN" dirty="0">
                <a:effectLst/>
              </a:rPr>
              <a:t>UATO </a:t>
            </a:r>
            <a:r>
              <a:rPr lang="zh-CN" altLang="en-US" dirty="0">
                <a:effectLst/>
              </a:rPr>
              <a:t>层：能力坍缩</a:t>
            </a:r>
          </a:p>
          <a:p>
            <a:pPr algn="l"/>
            <a:endParaRPr lang="zh-CN" altLang="en-US" dirty="0">
              <a:effectLst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33D7E7-BD05-F266-0213-5354B880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01" y="1093607"/>
            <a:ext cx="6023788" cy="399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081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4"/>
          <p:cNvSpPr txBox="1"/>
          <p:nvPr/>
        </p:nvSpPr>
        <p:spPr>
          <a:xfrm>
            <a:off x="528382" y="179268"/>
            <a:ext cx="563850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3</a:t>
            </a:r>
            <a:r>
              <a:rPr dirty="0"/>
              <a:t> </a:t>
            </a:r>
            <a:r>
              <a:rPr lang="zh-CN" altLang="en-US" dirty="0"/>
              <a:t>重要组成部分</a:t>
            </a:r>
            <a:r>
              <a:rPr lang="en" altLang="zh-CN" dirty="0"/>
              <a:t>-central decider</a:t>
            </a:r>
            <a:r>
              <a:rPr lang="en-US" altLang="zh-CN" dirty="0"/>
              <a:t>-</a:t>
            </a:r>
            <a:r>
              <a:rPr lang="en-US" altLang="zh-CN" dirty="0" err="1"/>
              <a:t>fsm</a:t>
            </a:r>
            <a:endParaRPr lang="en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6608BB-6C0D-F3C9-B3EA-D048E0C8058E}"/>
              </a:ext>
            </a:extLst>
          </p:cNvPr>
          <p:cNvSpPr txBox="1"/>
          <p:nvPr/>
        </p:nvSpPr>
        <p:spPr>
          <a:xfrm>
            <a:off x="525101" y="724277"/>
            <a:ext cx="75918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/>
            <a:r>
              <a:rPr lang="en" altLang="zh-CN" dirty="0">
                <a:effectLst/>
              </a:rPr>
              <a:t>ACC </a:t>
            </a:r>
            <a:r>
              <a:rPr lang="zh-CN" altLang="en-US" dirty="0">
                <a:effectLst/>
              </a:rPr>
              <a:t>层</a:t>
            </a:r>
          </a:p>
          <a:p>
            <a:pPr algn="l"/>
            <a:endParaRPr lang="zh-CN" altLang="en-US" dirty="0">
              <a:effectLst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CD8A21-6514-113F-F76B-D193AC788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67" y="1047441"/>
            <a:ext cx="5331998" cy="39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5447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4"/>
          <p:cNvSpPr txBox="1"/>
          <p:nvPr/>
        </p:nvSpPr>
        <p:spPr>
          <a:xfrm>
            <a:off x="528382" y="179268"/>
            <a:ext cx="563850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3</a:t>
            </a:r>
            <a:r>
              <a:rPr dirty="0"/>
              <a:t> </a:t>
            </a:r>
            <a:r>
              <a:rPr lang="zh-CN" altLang="en-US" dirty="0"/>
              <a:t>重要组成部分</a:t>
            </a:r>
            <a:r>
              <a:rPr lang="en" altLang="zh-CN" dirty="0"/>
              <a:t>-central decider</a:t>
            </a:r>
            <a:r>
              <a:rPr lang="en-US" altLang="zh-CN" dirty="0"/>
              <a:t>-</a:t>
            </a:r>
            <a:r>
              <a:rPr lang="en-US" altLang="zh-CN" dirty="0" err="1"/>
              <a:t>fsm</a:t>
            </a:r>
            <a:endParaRPr lang="en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6608BB-6C0D-F3C9-B3EA-D048E0C8058E}"/>
              </a:ext>
            </a:extLst>
          </p:cNvPr>
          <p:cNvSpPr txBox="1"/>
          <p:nvPr/>
        </p:nvSpPr>
        <p:spPr>
          <a:xfrm>
            <a:off x="525101" y="724277"/>
            <a:ext cx="62773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/>
            <a:r>
              <a:rPr lang="en" altLang="zh-CN" dirty="0">
                <a:effectLst/>
              </a:rPr>
              <a:t>AP </a:t>
            </a:r>
            <a:r>
              <a:rPr lang="zh-CN" altLang="en-US" dirty="0">
                <a:effectLst/>
              </a:rPr>
              <a:t>层</a:t>
            </a:r>
          </a:p>
          <a:p>
            <a:pPr algn="l"/>
            <a:endParaRPr lang="zh-CN" altLang="en-US" dirty="0">
              <a:effectLst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04B5CB-332D-0B73-F16A-C69470968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01" y="1132964"/>
            <a:ext cx="5177389" cy="383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9119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4"/>
          <p:cNvSpPr txBox="1"/>
          <p:nvPr/>
        </p:nvSpPr>
        <p:spPr>
          <a:xfrm>
            <a:off x="528382" y="179268"/>
            <a:ext cx="563850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3</a:t>
            </a:r>
            <a:r>
              <a:rPr dirty="0"/>
              <a:t> </a:t>
            </a:r>
            <a:r>
              <a:rPr lang="zh-CN" altLang="en-US" dirty="0"/>
              <a:t>重要组成部分</a:t>
            </a:r>
            <a:r>
              <a:rPr lang="en" altLang="zh-CN" dirty="0"/>
              <a:t>-central decider</a:t>
            </a:r>
            <a:r>
              <a:rPr lang="en-US" altLang="zh-CN" dirty="0"/>
              <a:t>-</a:t>
            </a:r>
            <a:r>
              <a:rPr lang="en-US" altLang="zh-CN" dirty="0" err="1"/>
              <a:t>fsm</a:t>
            </a:r>
            <a:endParaRPr lang="en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6608BB-6C0D-F3C9-B3EA-D048E0C8058E}"/>
              </a:ext>
            </a:extLst>
          </p:cNvPr>
          <p:cNvSpPr txBox="1"/>
          <p:nvPr/>
        </p:nvSpPr>
        <p:spPr>
          <a:xfrm>
            <a:off x="525101" y="724277"/>
            <a:ext cx="79124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/>
            <a:r>
              <a:rPr lang="en" altLang="zh-CN" dirty="0">
                <a:effectLst/>
              </a:rPr>
              <a:t>ANP </a:t>
            </a:r>
            <a:r>
              <a:rPr lang="zh-CN" altLang="en-US" dirty="0">
                <a:effectLst/>
              </a:rPr>
              <a:t>层</a:t>
            </a:r>
          </a:p>
          <a:p>
            <a:pPr algn="l"/>
            <a:endParaRPr lang="zh-CN" altLang="en-US" dirty="0">
              <a:effectLst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99CA51-2B33-D913-7139-377C7B3F6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01" y="1057060"/>
            <a:ext cx="6240101" cy="37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357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4"/>
          <p:cNvSpPr txBox="1"/>
          <p:nvPr/>
        </p:nvSpPr>
        <p:spPr>
          <a:xfrm>
            <a:off x="528382" y="179268"/>
            <a:ext cx="563850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3</a:t>
            </a:r>
            <a:r>
              <a:rPr dirty="0"/>
              <a:t> </a:t>
            </a:r>
            <a:r>
              <a:rPr lang="zh-CN" altLang="en-US" dirty="0"/>
              <a:t>重要组成部分</a:t>
            </a:r>
            <a:r>
              <a:rPr lang="en" altLang="zh-CN" dirty="0"/>
              <a:t>-central decider</a:t>
            </a:r>
            <a:r>
              <a:rPr lang="en-US" altLang="zh-CN" dirty="0"/>
              <a:t>-</a:t>
            </a:r>
            <a:r>
              <a:rPr lang="en-US" altLang="zh-CN" dirty="0" err="1"/>
              <a:t>fsm</a:t>
            </a:r>
            <a:endParaRPr lang="en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6608BB-6C0D-F3C9-B3EA-D048E0C8058E}"/>
              </a:ext>
            </a:extLst>
          </p:cNvPr>
          <p:cNvSpPr txBox="1"/>
          <p:nvPr/>
        </p:nvSpPr>
        <p:spPr>
          <a:xfrm>
            <a:off x="525101" y="724277"/>
            <a:ext cx="79124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/>
            <a:r>
              <a:rPr lang="en" altLang="zh-CN" dirty="0">
                <a:effectLst/>
              </a:rPr>
              <a:t>ANP </a:t>
            </a:r>
            <a:r>
              <a:rPr lang="zh-CN" altLang="en-US" dirty="0">
                <a:effectLst/>
              </a:rPr>
              <a:t>层</a:t>
            </a:r>
          </a:p>
          <a:p>
            <a:pPr algn="l"/>
            <a:endParaRPr lang="zh-CN" altLang="en-US" dirty="0">
              <a:effectLst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2B826FD-DB6E-5919-7616-851D29B65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26" y="724277"/>
            <a:ext cx="5923230" cy="20368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780F43-9129-D051-FBB7-506CF6C1D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252" y="2834216"/>
            <a:ext cx="5850803" cy="19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9898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4"/>
          <p:cNvSpPr txBox="1"/>
          <p:nvPr/>
        </p:nvSpPr>
        <p:spPr>
          <a:xfrm>
            <a:off x="528382" y="179268"/>
            <a:ext cx="563850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3</a:t>
            </a:r>
            <a:r>
              <a:rPr dirty="0"/>
              <a:t> </a:t>
            </a:r>
            <a:r>
              <a:rPr lang="zh-CN" altLang="en-US" dirty="0"/>
              <a:t>重要组成部分</a:t>
            </a:r>
            <a:r>
              <a:rPr lang="en" altLang="zh-CN" dirty="0"/>
              <a:t>-central decider</a:t>
            </a:r>
            <a:r>
              <a:rPr lang="en-US" altLang="zh-CN" dirty="0"/>
              <a:t>-</a:t>
            </a:r>
            <a:r>
              <a:rPr lang="en-US" altLang="zh-CN" dirty="0" err="1"/>
              <a:t>fsm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C5F387-3224-E7EA-B127-A2F1C15F0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82" y="1258913"/>
            <a:ext cx="7772400" cy="79687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35A04F5-533B-B3C6-2F23-4C7B2A51EF74}"/>
              </a:ext>
            </a:extLst>
          </p:cNvPr>
          <p:cNvSpPr txBox="1"/>
          <p:nvPr/>
        </p:nvSpPr>
        <p:spPr>
          <a:xfrm>
            <a:off x="633743" y="914400"/>
            <a:ext cx="4017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Init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A455BD-76C5-436A-AC43-A9F841A4793D}"/>
              </a:ext>
            </a:extLst>
          </p:cNvPr>
          <p:cNvSpPr txBox="1"/>
          <p:nvPr/>
        </p:nvSpPr>
        <p:spPr>
          <a:xfrm>
            <a:off x="633743" y="2221093"/>
            <a:ext cx="51071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Proc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65CEFA-0B04-26B5-5CFB-5883D153E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82" y="2827876"/>
            <a:ext cx="7772400" cy="101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4130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4"/>
          <p:cNvSpPr txBox="1"/>
          <p:nvPr/>
        </p:nvSpPr>
        <p:spPr>
          <a:xfrm>
            <a:off x="3316723" y="1169966"/>
            <a:ext cx="4392489" cy="3674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整体框架</a:t>
            </a:r>
            <a:endParaRPr lang="en-US" altLang="zh-CN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重要组成部分</a:t>
            </a:r>
            <a:r>
              <a:rPr spc="300" dirty="0"/>
              <a:t>  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如何生成一个</a:t>
            </a:r>
            <a:r>
              <a:rPr lang="en" altLang="zh-CN" dirty="0"/>
              <a:t>trajectory</a:t>
            </a:r>
            <a:r>
              <a:rPr dirty="0"/>
              <a:t> </a:t>
            </a:r>
            <a:endParaRPr lang="en-US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" altLang="zh-CN" dirty="0"/>
              <a:t>executor</a:t>
            </a:r>
            <a:r>
              <a:rPr lang="zh-CN" altLang="en-US" dirty="0"/>
              <a:t>简介（</a:t>
            </a:r>
            <a:r>
              <a:rPr lang="en-US" altLang="zh-CN" dirty="0"/>
              <a:t>city</a:t>
            </a:r>
            <a:r>
              <a:rPr lang="zh-CN" altLang="en-US" dirty="0"/>
              <a:t> </a:t>
            </a:r>
            <a:r>
              <a:rPr lang="en-US" altLang="zh-CN" dirty="0"/>
              <a:t>cruise</a:t>
            </a:r>
            <a:r>
              <a:rPr lang="zh-CN" altLang="en-US" dirty="0"/>
              <a:t>为例）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4"/>
          <p:cNvSpPr txBox="1"/>
          <p:nvPr/>
        </p:nvSpPr>
        <p:spPr>
          <a:xfrm>
            <a:off x="528382" y="179268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3</a:t>
            </a:r>
            <a:r>
              <a:rPr dirty="0"/>
              <a:t> </a:t>
            </a:r>
            <a:r>
              <a:rPr lang="zh-CN" altLang="en-US" dirty="0"/>
              <a:t>重要组成部分</a:t>
            </a:r>
            <a:r>
              <a:rPr lang="en" altLang="zh-CN" dirty="0"/>
              <a:t>-executor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CDAFCD4-4340-B95D-AC1B-73DFAA9BA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53" y="4137418"/>
            <a:ext cx="7858408" cy="87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5E1F61-B171-1C2B-E578-F154950BE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53" y="694662"/>
            <a:ext cx="4437330" cy="344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48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4"/>
          <p:cNvSpPr txBox="1"/>
          <p:nvPr/>
        </p:nvSpPr>
        <p:spPr>
          <a:xfrm>
            <a:off x="528382" y="179268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3</a:t>
            </a:r>
            <a:r>
              <a:rPr lang="zh-CN" altLang="en-US" dirty="0"/>
              <a:t> 如何生成一个</a:t>
            </a:r>
            <a:r>
              <a:rPr lang="en-US" altLang="zh-CN" dirty="0"/>
              <a:t>trajectory</a:t>
            </a: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F06D52-CF7A-4C29-E018-6C41B9B75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82" y="799192"/>
            <a:ext cx="7772400" cy="5031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CB0EE8-AE0B-B1CB-DB9F-8156900A9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382" y="1606499"/>
            <a:ext cx="7772400" cy="51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1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4"/>
          <p:cNvSpPr txBox="1"/>
          <p:nvPr/>
        </p:nvSpPr>
        <p:spPr>
          <a:xfrm>
            <a:off x="528381" y="179268"/>
            <a:ext cx="622550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" altLang="zh-CN" dirty="0"/>
              <a:t>executor</a:t>
            </a:r>
            <a:r>
              <a:rPr lang="zh-CN" altLang="en-US" dirty="0"/>
              <a:t>简介（</a:t>
            </a:r>
            <a:r>
              <a:rPr lang="en-US" altLang="zh-CN" dirty="0"/>
              <a:t>city</a:t>
            </a:r>
            <a:r>
              <a:rPr lang="zh-CN" altLang="en-US" dirty="0"/>
              <a:t> </a:t>
            </a:r>
            <a:r>
              <a:rPr lang="en-US" altLang="zh-CN" dirty="0"/>
              <a:t>cruise</a:t>
            </a:r>
            <a:r>
              <a:rPr lang="zh-CN" altLang="en-US" dirty="0"/>
              <a:t>为例）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FCA545-35D3-0067-491E-8B74F4136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788303"/>
            <a:ext cx="7772400" cy="356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02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4"/>
          <p:cNvSpPr txBox="1"/>
          <p:nvPr/>
        </p:nvSpPr>
        <p:spPr>
          <a:xfrm>
            <a:off x="528381" y="179268"/>
            <a:ext cx="622550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" altLang="zh-CN" dirty="0"/>
              <a:t>executor</a:t>
            </a:r>
            <a:r>
              <a:rPr lang="zh-CN" altLang="en-US" dirty="0"/>
              <a:t>简介（</a:t>
            </a:r>
            <a:r>
              <a:rPr lang="en-US" altLang="zh-CN" dirty="0"/>
              <a:t>city</a:t>
            </a:r>
            <a:r>
              <a:rPr lang="zh-CN" altLang="en-US" dirty="0"/>
              <a:t> </a:t>
            </a:r>
            <a:r>
              <a:rPr lang="en-US" altLang="zh-CN" dirty="0"/>
              <a:t>cruise</a:t>
            </a:r>
            <a:r>
              <a:rPr lang="zh-CN" altLang="en-US" dirty="0"/>
              <a:t>为例）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F65AC1-3EF0-3EE5-EDF4-C5C156B57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45" y="724277"/>
            <a:ext cx="7997310" cy="19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3656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4"/>
          <p:cNvSpPr txBox="1"/>
          <p:nvPr/>
        </p:nvSpPr>
        <p:spPr>
          <a:xfrm>
            <a:off x="1220525" y="2173477"/>
            <a:ext cx="439249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1</a:t>
            </a:r>
            <a:r>
              <a:rPr dirty="0"/>
              <a:t> </a:t>
            </a:r>
            <a:r>
              <a:rPr lang="zh-CN" altLang="en-US" dirty="0"/>
              <a:t>整体框架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84C9448F-5B05-AE91-7630-764A3F909519}"/>
              </a:ext>
            </a:extLst>
          </p:cNvPr>
          <p:cNvSpPr txBox="1"/>
          <p:nvPr/>
        </p:nvSpPr>
        <p:spPr>
          <a:xfrm>
            <a:off x="528382" y="179268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1</a:t>
            </a:r>
            <a:r>
              <a:rPr dirty="0"/>
              <a:t> </a:t>
            </a:r>
            <a:r>
              <a:rPr lang="zh-CN" altLang="en-US" dirty="0"/>
              <a:t>整体框架</a:t>
            </a:r>
            <a:endParaRPr lang="en" altLang="zh-C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B76E8A9-69A5-579F-B6D8-614EF3000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841110"/>
            <a:ext cx="6438978" cy="430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53330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4"/>
          <p:cNvSpPr txBox="1"/>
          <p:nvPr/>
        </p:nvSpPr>
        <p:spPr>
          <a:xfrm>
            <a:off x="1220525" y="2173477"/>
            <a:ext cx="439249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2</a:t>
            </a:r>
            <a:r>
              <a:rPr dirty="0"/>
              <a:t> </a:t>
            </a:r>
            <a:r>
              <a:rPr lang="zh-CN" altLang="en-US" dirty="0"/>
              <a:t>重要组成部分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105242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84C9448F-5B05-AE91-7630-764A3F909519}"/>
              </a:ext>
            </a:extLst>
          </p:cNvPr>
          <p:cNvSpPr txBox="1"/>
          <p:nvPr/>
        </p:nvSpPr>
        <p:spPr>
          <a:xfrm>
            <a:off x="528382" y="179268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2</a:t>
            </a:r>
            <a:r>
              <a:rPr dirty="0"/>
              <a:t> </a:t>
            </a:r>
            <a:r>
              <a:rPr lang="zh-CN" altLang="en-US" dirty="0"/>
              <a:t>重要组成部分</a:t>
            </a:r>
            <a:endParaRPr lang="en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892574-BD3F-0EC2-D270-5A6769B0B0F2}"/>
              </a:ext>
            </a:extLst>
          </p:cNvPr>
          <p:cNvSpPr txBox="1"/>
          <p:nvPr/>
        </p:nvSpPr>
        <p:spPr>
          <a:xfrm>
            <a:off x="528382" y="872287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数据结构层面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3C5EEB-FAC5-C322-5546-1F6A48BE64B6}"/>
              </a:ext>
            </a:extLst>
          </p:cNvPr>
          <p:cNvSpPr txBox="1"/>
          <p:nvPr/>
        </p:nvSpPr>
        <p:spPr>
          <a:xfrm>
            <a:off x="531628" y="3115340"/>
            <a:ext cx="419986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算法层面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/>
              <a:t>Central</a:t>
            </a:r>
            <a:r>
              <a:rPr lang="zh-CN" altLang="en-US" dirty="0"/>
              <a:t> </a:t>
            </a:r>
            <a:r>
              <a:rPr lang="en-US" altLang="zh-CN" dirty="0"/>
              <a:t>decider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Executor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3DF0C6-28BF-06B1-5FE2-63AB177F6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82" y="1235014"/>
            <a:ext cx="5755460" cy="194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85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4"/>
          <p:cNvSpPr txBox="1"/>
          <p:nvPr/>
        </p:nvSpPr>
        <p:spPr>
          <a:xfrm>
            <a:off x="528382" y="179268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2</a:t>
            </a:r>
            <a:r>
              <a:rPr dirty="0"/>
              <a:t> </a:t>
            </a:r>
            <a:r>
              <a:rPr lang="zh-CN" altLang="en-US" dirty="0"/>
              <a:t>重要组成部分</a:t>
            </a:r>
            <a:r>
              <a:rPr lang="en" altLang="zh-CN" dirty="0"/>
              <a:t>-worldview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BA2DB6-9B73-BEDC-0200-44613BF2A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275"/>
            <a:ext cx="9144000" cy="3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4"/>
          <p:cNvSpPr txBox="1"/>
          <p:nvPr/>
        </p:nvSpPr>
        <p:spPr>
          <a:xfrm>
            <a:off x="528382" y="179268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2</a:t>
            </a:r>
            <a:r>
              <a:rPr dirty="0"/>
              <a:t> </a:t>
            </a:r>
            <a:r>
              <a:rPr lang="zh-CN" altLang="en-US" dirty="0"/>
              <a:t>重要组成部分</a:t>
            </a:r>
            <a:r>
              <a:rPr lang="en" altLang="zh-CN" dirty="0"/>
              <a:t>-</a:t>
            </a:r>
            <a:r>
              <a:rPr lang="en" altLang="zh-CN" dirty="0" err="1"/>
              <a:t>refline</a:t>
            </a:r>
            <a:endParaRPr lang="e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672B89-1708-F86A-9770-7830090C369E}"/>
              </a:ext>
            </a:extLst>
          </p:cNvPr>
          <p:cNvSpPr txBox="1"/>
          <p:nvPr/>
        </p:nvSpPr>
        <p:spPr>
          <a:xfrm>
            <a:off x="398352" y="869133"/>
            <a:ext cx="8274868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/>
            <a:r>
              <a:rPr lang="en" altLang="zh-CN" dirty="0" err="1">
                <a:effectLst/>
              </a:rPr>
              <a:t>ReferenceLineInfo</a:t>
            </a:r>
            <a:endParaRPr lang="en" altLang="zh-CN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zh-CN" dirty="0" err="1">
                <a:effectLst/>
              </a:rPr>
              <a:t>ReferenceLine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仅保留几何信息（</a:t>
            </a:r>
            <a:r>
              <a:rPr lang="en" altLang="zh-CN" dirty="0">
                <a:effectLst/>
              </a:rPr>
              <a:t>smoothed</a:t>
            </a:r>
            <a:r>
              <a:rPr lang="zh-CN" altLang="en" dirty="0">
                <a:effectLst/>
              </a:rPr>
              <a:t>）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zh-CN" dirty="0" err="1">
                <a:effectLst/>
              </a:rPr>
              <a:t>HDMapInfo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与地图相关的信息，车道线类型等（</a:t>
            </a:r>
            <a:r>
              <a:rPr lang="en" altLang="zh-CN" dirty="0">
                <a:effectLst/>
              </a:rPr>
              <a:t>smoothed)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zh-CN" dirty="0" err="1">
                <a:effectLst/>
              </a:rPr>
              <a:t>BoundaryInfo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边界信息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zh-CN" dirty="0" err="1">
                <a:effectLst/>
              </a:rPr>
              <a:t>ObstacleInfo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障碍物信息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zh-CN" dirty="0" err="1">
                <a:effectLst/>
              </a:rPr>
              <a:t>DecisionIno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决策相关信息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zh-CN" dirty="0" err="1">
                <a:effectLst/>
              </a:rPr>
              <a:t>VehicleInfo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车辆相关信息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5820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4"/>
          <p:cNvSpPr txBox="1"/>
          <p:nvPr/>
        </p:nvSpPr>
        <p:spPr>
          <a:xfrm>
            <a:off x="528382" y="179268"/>
            <a:ext cx="563850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3</a:t>
            </a:r>
            <a:r>
              <a:rPr dirty="0"/>
              <a:t> </a:t>
            </a:r>
            <a:r>
              <a:rPr lang="zh-CN" altLang="en-US" dirty="0"/>
              <a:t>重要组成部分</a:t>
            </a:r>
            <a:r>
              <a:rPr lang="en" altLang="zh-CN" dirty="0"/>
              <a:t>-central decider</a:t>
            </a:r>
            <a:r>
              <a:rPr lang="en-US" altLang="zh-CN" dirty="0"/>
              <a:t>-</a:t>
            </a:r>
            <a:r>
              <a:rPr lang="en-US" altLang="zh-CN" dirty="0" err="1"/>
              <a:t>fsm</a:t>
            </a:r>
            <a:endParaRPr lang="en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E3A499-D592-558B-DD0F-8AAB1FAE2FD1}"/>
              </a:ext>
            </a:extLst>
          </p:cNvPr>
          <p:cNvSpPr txBox="1"/>
          <p:nvPr/>
        </p:nvSpPr>
        <p:spPr>
          <a:xfrm>
            <a:off x="528383" y="860079"/>
            <a:ext cx="7772400" cy="3693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" altLang="zh-CN" b="1" dirty="0" err="1">
                <a:effectLst/>
              </a:rPr>
              <a:t>StateBase</a:t>
            </a:r>
            <a:r>
              <a:rPr lang="zh-CN" altLang="en-US" dirty="0"/>
              <a:t>：</a:t>
            </a:r>
            <a:r>
              <a:rPr lang="en" altLang="zh-CN" dirty="0" err="1">
                <a:effectLst/>
              </a:rPr>
              <a:t>StateBase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是所有状态的基类，任务其它 </a:t>
            </a:r>
            <a:r>
              <a:rPr lang="en" altLang="zh-CN" dirty="0">
                <a:effectLst/>
              </a:rPr>
              <a:t>State </a:t>
            </a:r>
            <a:r>
              <a:rPr lang="zh-CN" altLang="en-US" dirty="0">
                <a:effectLst/>
              </a:rPr>
              <a:t>必须继承自 </a:t>
            </a:r>
            <a:r>
              <a:rPr lang="en" altLang="zh-CN" dirty="0" err="1">
                <a:effectLst/>
              </a:rPr>
              <a:t>StateBase</a:t>
            </a:r>
            <a:endParaRPr lang="en" altLang="zh-CN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b="1" dirty="0">
                <a:effectLst/>
              </a:rPr>
              <a:t>State </a:t>
            </a:r>
            <a:r>
              <a:rPr lang="zh-CN" altLang="en-US" b="1" dirty="0"/>
              <a:t>：</a:t>
            </a:r>
            <a:r>
              <a:rPr lang="en" altLang="zh-CN" dirty="0" err="1">
                <a:effectLst/>
              </a:rPr>
              <a:t>StateConfig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主要用于基本状态的配置，主要配置了当前 </a:t>
            </a:r>
            <a:r>
              <a:rPr lang="en" altLang="zh-CN" dirty="0">
                <a:effectLst/>
              </a:rPr>
              <a:t>State </a:t>
            </a:r>
            <a:r>
              <a:rPr lang="zh-CN" altLang="en-US" dirty="0">
                <a:effectLst/>
              </a:rPr>
              <a:t>的类型、跳转条件 及 子状态机的配置</a:t>
            </a:r>
            <a:endParaRPr lang="en-US" altLang="zh-CN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effectLst/>
              </a:rPr>
              <a:t>事件响应：</a:t>
            </a:r>
            <a:r>
              <a:rPr lang="zh-CN" altLang="en-US" dirty="0">
                <a:effectLst/>
              </a:rPr>
              <a:t>通过时间跳转到下一个</a:t>
            </a:r>
            <a:r>
              <a:rPr lang="en-US" altLang="zh-CN" dirty="0">
                <a:effectLst/>
              </a:rPr>
              <a:t>state</a:t>
            </a:r>
            <a:r>
              <a:rPr lang="zh-CN" altLang="en-US" dirty="0">
                <a:effectLst/>
              </a:rPr>
              <a:t>中（通过各个</a:t>
            </a:r>
            <a:r>
              <a:rPr lang="en-US" altLang="zh-CN" dirty="0">
                <a:effectLst/>
              </a:rPr>
              <a:t>state</a:t>
            </a:r>
            <a:r>
              <a:rPr lang="zh-CN" altLang="en-US" dirty="0">
                <a:effectLst/>
              </a:rPr>
              <a:t>中的</a:t>
            </a:r>
            <a:r>
              <a:rPr lang="en-US" altLang="zh-CN" dirty="0" err="1">
                <a:effectLst/>
              </a:rPr>
              <a:t>TriggerEvent</a:t>
            </a:r>
            <a:r>
              <a:rPr lang="zh-CN" altLang="en-US" dirty="0">
                <a:effectLst/>
              </a:rPr>
              <a:t>添加事件）</a:t>
            </a:r>
            <a:endParaRPr lang="en-US" altLang="zh-CN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effectLst/>
              </a:rPr>
              <a:t>主要接口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effectLst/>
            </a:endParaRPr>
          </a:p>
          <a:p>
            <a:endParaRPr lang="en" altLang="zh-CN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dirty="0">
              <a:effectLst/>
            </a:endParaRPr>
          </a:p>
          <a:p>
            <a:pPr lvl="7" indent="0"/>
            <a:endParaRPr lang="zh-CN" altLang="en-US" b="1" dirty="0">
              <a:effectLst/>
            </a:endParaRPr>
          </a:p>
          <a:p>
            <a:pPr lvl="8" indent="0"/>
            <a:endParaRPr lang="en-US" altLang="zh-CN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" altLang="zh-CN" dirty="0">
              <a:effectLst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E065F5-77C8-8F82-73A3-61EB8F7F5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91896"/>
            <a:ext cx="7772400" cy="14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9957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5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6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7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8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2815</TotalTime>
  <Words>952</Words>
  <Application>Microsoft Macintosh PowerPoint</Application>
  <PresentationFormat>全屏显示(16:9)</PresentationFormat>
  <Paragraphs>89</Paragraphs>
  <Slides>24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-apple-system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6</cp:revision>
  <dcterms:modified xsi:type="dcterms:W3CDTF">2023-07-24T05:07:59Z</dcterms:modified>
</cp:coreProperties>
</file>